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4630400" cy="8229600"/>
  <p:notesSz cx="8229600" cy="14630400"/>
  <p:embeddedFontLst>
    <p:embeddedFont>
      <p:font typeface="Prompt Medium"/>
      <p:regular r:id="rId23"/>
    </p:embeddedFont>
    <p:embeddedFont>
      <p:font typeface="Prompt Medium"/>
      <p:regular r:id="rId24"/>
    </p:embeddedFont>
    <p:embeddedFont>
      <p:font typeface="Prompt Medium"/>
      <p:regular r:id="rId25"/>
    </p:embeddedFont>
    <p:embeddedFont>
      <p:font typeface="Prompt Medium"/>
      <p:regular r:id="rId26"/>
    </p:embeddedFont>
    <p:embeddedFont>
      <p:font typeface="Mukta Light"/>
      <p:regular r:id="rId27"/>
    </p:embeddedFont>
    <p:embeddedFont>
      <p:font typeface="Mukta Light"/>
      <p:regular r:id="rId2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23" Type="http://schemas.openxmlformats.org/officeDocument/2006/relationships/font" Target="fonts/font1.fntdata"/><Relationship Id="rId24" Type="http://schemas.openxmlformats.org/officeDocument/2006/relationships/font" Target="fonts/font2.fntdata"/><Relationship Id="rId25" Type="http://schemas.openxmlformats.org/officeDocument/2006/relationships/font" Target="fonts/font3.fntdata"/><Relationship Id="rId26" Type="http://schemas.openxmlformats.org/officeDocument/2006/relationships/font" Target="fonts/font4.fntdata"/><Relationship Id="rId27" Type="http://schemas.openxmlformats.org/officeDocument/2006/relationships/font" Target="fonts/font5.fntdata"/><Relationship Id="rId28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013-1.png>
</file>

<file path=ppt/media/image-1014-1.png>
</file>

<file path=ppt/media/image-1015-1.png>
</file>

<file path=ppt/media/image-1016-1.png>
</file>

<file path=ppt/media/image-1017-1.png>
</file>

<file path=ppt/media/image-13-1.png>
</file>

<file path=ppt/media/image-13-2.png>
</file>

<file path=ppt/media/image-13-3.png>
</file>

<file path=ppt/media/image-13-4.png>
</file>

<file path=ppt/media/image-14-1.png>
</file>

<file path=ppt/media/image-14-2.png>
</file>

<file path=ppt/media/image-14-3.png>
</file>

<file path=ppt/media/image-14-4.png>
</file>

<file path=ppt/media/image-14-5.png>
</file>

<file path=ppt/media/image-14-6.png>
</file>

<file path=ppt/media/image-14-7.png>
</file>

<file path=ppt/media/image-14-8.png>
</file>

<file path=ppt/media/image-15-1.png>
</file>

<file path=ppt/media/image-15-2.png>
</file>

<file path=ppt/media/image-15-3.png>
</file>

<file path=ppt/media/image-15-4.png>
</file>

<file path=ppt/media/image-15-5.png>
</file>

<file path=ppt/media/image-16-1.png>
</file>

<file path=ppt/media/image-2-1.png>
</file>

<file path=ppt/media/image-2-2.png>
</file>

<file path=ppt/media/image-2-3.png>
</file>

<file path=ppt/media/image-2-4.png>
</file>

<file path=ppt/media/image-2-5.png>
</file>

<file path=ppt/media/image-2-6.png>
</file>

<file path=ppt/media/image-2-7.png>
</file>

<file path=ppt/media/image-2-8.png>
</file>

<file path=ppt/media/image-3-1.png>
</file>

<file path=ppt/media/image-3-2.png>
</file>

<file path=ppt/media/image-3-3.png>
</file>

<file path=ppt/media/image-3-4.png>
</file>

<file path=ppt/media/image-3-5.png>
</file>

<file path=ppt/media/image-3-6.png>
</file>

<file path=ppt/media/image-3-7.png>
</file>

<file path=ppt/media/image-3-8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8-2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0-1.png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1-1.png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2-1.png"/><Relationship Id="rId2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3-1.png"/><Relationship Id="rId2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4-1.png"/><Relationship Id="rId2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5-1.png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6-1.png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7-1.png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8-1.png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9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slideLayout" Target="../slideLayouts/slideLayout11.xml"/><Relationship Id="rId6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image" Target="../media/image-13-2.png"/><Relationship Id="rId3" Type="http://schemas.openxmlformats.org/officeDocument/2006/relationships/image" Target="../media/image-13-3.png"/><Relationship Id="rId4" Type="http://schemas.openxmlformats.org/officeDocument/2006/relationships/image" Target="../media/image-13-4.png"/><Relationship Id="rId5" Type="http://schemas.openxmlformats.org/officeDocument/2006/relationships/slideLayout" Target="../slideLayouts/slideLayout14.xml"/><Relationship Id="rId6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image" Target="../media/image-14-2.png"/><Relationship Id="rId3" Type="http://schemas.openxmlformats.org/officeDocument/2006/relationships/image" Target="../media/image-14-3.png"/><Relationship Id="rId4" Type="http://schemas.openxmlformats.org/officeDocument/2006/relationships/image" Target="../media/image-14-4.png"/><Relationship Id="rId5" Type="http://schemas.openxmlformats.org/officeDocument/2006/relationships/image" Target="../media/image-14-5.png"/><Relationship Id="rId6" Type="http://schemas.openxmlformats.org/officeDocument/2006/relationships/image" Target="../media/image-14-6.png"/><Relationship Id="rId7" Type="http://schemas.openxmlformats.org/officeDocument/2006/relationships/image" Target="../media/image-14-7.png"/><Relationship Id="rId8" Type="http://schemas.openxmlformats.org/officeDocument/2006/relationships/image" Target="../media/image-14-8.png"/><Relationship Id="rId9" Type="http://schemas.openxmlformats.org/officeDocument/2006/relationships/slideLayout" Target="../slideLayouts/slideLayout15.xml"/><Relationship Id="rId10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image" Target="../media/image-15-2.png"/><Relationship Id="rId3" Type="http://schemas.openxmlformats.org/officeDocument/2006/relationships/image" Target="../media/image-15-3.png"/><Relationship Id="rId4" Type="http://schemas.openxmlformats.org/officeDocument/2006/relationships/image" Target="../media/image-15-4.png"/><Relationship Id="rId5" Type="http://schemas.openxmlformats.org/officeDocument/2006/relationships/image" Target="../media/image-15-5.png"/><Relationship Id="rId6" Type="http://schemas.openxmlformats.org/officeDocument/2006/relationships/slideLayout" Target="../slideLayouts/slideLayout16.xml"/><Relationship Id="rId7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3000" TargetMode="External"/><Relationship Id="rId1" Type="http://schemas.openxmlformats.org/officeDocument/2006/relationships/image" Target="../media/image-16-1.png"/><Relationship Id="rId3" Type="http://schemas.openxmlformats.org/officeDocument/2006/relationships/slideLayout" Target="../slideLayouts/slideLayout17.xml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image" Target="../media/image-2-6.png"/><Relationship Id="rId7" Type="http://schemas.openxmlformats.org/officeDocument/2006/relationships/image" Target="../media/image-2-7.png"/><Relationship Id="rId8" Type="http://schemas.openxmlformats.org/officeDocument/2006/relationships/image" Target="../media/image-2-8.png"/><Relationship Id="rId9" Type="http://schemas.openxmlformats.org/officeDocument/2006/relationships/slideLayout" Target="../slideLayouts/slideLayout3.xml"/><Relationship Id="rId10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image" Target="../media/image-3-6.png"/><Relationship Id="rId7" Type="http://schemas.openxmlformats.org/officeDocument/2006/relationships/image" Target="../media/image-3-7.png"/><Relationship Id="rId8" Type="http://schemas.openxmlformats.org/officeDocument/2006/relationships/image" Target="../media/image-3-8.png"/><Relationship Id="rId9" Type="http://schemas.openxmlformats.org/officeDocument/2006/relationships/slideLayout" Target="../slideLayouts/slideLayout4.xml"/><Relationship Id="rId10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7" Type="http://schemas.openxmlformats.org/officeDocument/2006/relationships/slideLayout" Target="../slideLayouts/slideLayout8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985129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Nft Marketplace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3041213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Una piattaforma completa per creare, mintare e gestire NFT con autenticazione ibrida tramite Web3Auth.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437" y="4108966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Integrazione con pagamenti in criptovaluta e supporto per smart contract ERC-721.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50437" y="517671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350437" y="5849422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Studenti: Dominik Panzarella, Samuele La Fleur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859875"/>
            <a:ext cx="591276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Struttura del Progetto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4037" y="3039428"/>
            <a:ext cx="617220" cy="6172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390346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README.md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864037" y="4394478"/>
            <a:ext cx="2994065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Documentazione iniziale con istruzioni di installazione e panoramica del marketplace NFT</a:t>
            </a:r>
            <a:endParaRPr lang="en-US" sz="19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6711" y="3039428"/>
            <a:ext cx="617220" cy="617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66711" y="390346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blockchain/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4166711" y="4394478"/>
            <a:ext cx="2994184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Directory contenente smart contract, script di deployment e test per l'integrazione con Ethereum</a:t>
            </a:r>
            <a:endParaRPr lang="en-US" sz="19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9505" y="3039428"/>
            <a:ext cx="617220" cy="61722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69505" y="390346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frontend/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7469505" y="4394478"/>
            <a:ext cx="2994065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Implementazione Next.js con componenti React, integrazione Web3Auth e connessione agli smart contract</a:t>
            </a:r>
            <a:endParaRPr lang="en-US" sz="19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2180" y="3039428"/>
            <a:ext cx="617220" cy="61722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72180" y="390346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docs/</a:t>
            </a:r>
            <a:endParaRPr lang="en-US" sz="2150" dirty="0"/>
          </a:p>
        </p:txBody>
      </p:sp>
      <p:sp>
        <p:nvSpPr>
          <p:cNvPr id="14" name="Text 8"/>
          <p:cNvSpPr/>
          <p:nvPr/>
        </p:nvSpPr>
        <p:spPr>
          <a:xfrm>
            <a:off x="10772180" y="4394478"/>
            <a:ext cx="299418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Documentazione tecnica dettagliata, guide per sviluppatori e specifiche API</a:t>
            </a:r>
            <a:endParaRPr lang="en-US" sz="19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693426"/>
            <a:ext cx="8822174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Smart Contracts del Marketplace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87297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 contratti intelligenti costituiscono il cuore dell'infrastruttura blockchain del nostro marketplace NFT.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4037" y="3545681"/>
            <a:ext cx="4136231" cy="2990374"/>
          </a:xfrm>
          <a:prstGeom prst="roundRect">
            <a:avLst>
              <a:gd name="adj" fmla="val 3468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126093" y="3807738"/>
            <a:ext cx="317670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MarketplaceRegistry.sol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126093" y="4298752"/>
            <a:ext cx="3612118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Gestisce le operazioni di listing, acquisto e vendita degli NFT sul marketplace, includendo la gestione delle commissioni e il tracciamento delle transazioni.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247084" y="3545681"/>
            <a:ext cx="4136231" cy="2990374"/>
          </a:xfrm>
          <a:prstGeom prst="roundRect">
            <a:avLst>
              <a:gd name="adj" fmla="val 3468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509141" y="380773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NFT.sol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5509141" y="4298752"/>
            <a:ext cx="3612118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Implementa lo standard ERC721 per gli NFT, gestendo metadata, proprietà e trasferimenti dei token, con funzionalità specifiche per la gestione delle collezioni.</a:t>
            </a:r>
            <a:endParaRPr lang="en-US" sz="1900" dirty="0"/>
          </a:p>
        </p:txBody>
      </p:sp>
      <p:sp>
        <p:nvSpPr>
          <p:cNvPr id="10" name="Shape 8"/>
          <p:cNvSpPr/>
          <p:nvPr/>
        </p:nvSpPr>
        <p:spPr>
          <a:xfrm>
            <a:off x="9630132" y="3545681"/>
            <a:ext cx="4136231" cy="2990374"/>
          </a:xfrm>
          <a:prstGeom prst="roundRect">
            <a:avLst>
              <a:gd name="adj" fmla="val 3468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92189" y="380773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NFTFactory.sol</a:t>
            </a:r>
            <a:endParaRPr lang="en-US" sz="2150" dirty="0"/>
          </a:p>
        </p:txBody>
      </p:sp>
      <p:sp>
        <p:nvSpPr>
          <p:cNvPr id="12" name="Text 10"/>
          <p:cNvSpPr/>
          <p:nvPr/>
        </p:nvSpPr>
        <p:spPr>
          <a:xfrm>
            <a:off x="9892189" y="4298752"/>
            <a:ext cx="3612118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Factory contract che automatizza la creazione e il deployment di nuove collezioni NFT, mantenendo un registro di tutti i contratti NFT deployati.</a:t>
            </a:r>
            <a:endParaRPr lang="en-US" sz="19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940243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Analisi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243143"/>
            <a:ext cx="576488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Approccio Completamente Decentralizzato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3832860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Utilizzo esclusivo di smart contract per memorizzare i dati.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450080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Trasparenza totale delle transazioni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931450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Immutabilità dei dati garantita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412819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Eliminazione di intermediari centralizzati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7623929" y="324314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Soluzione Ibrida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7623929" y="3832860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Integrazione strategica di backend tradizionale con blockchain.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7623929" y="4845129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Velocità per operazioni non critiche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7623929" y="5326499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Blockchain per transazioni e proprietà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7623929" y="5807869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Maggiore flessibilità operativa</a:t>
            </a:r>
            <a:endParaRPr lang="en-US" sz="19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8784" y="589121"/>
            <a:ext cx="7598569" cy="594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Decentralizzazione: Limiti e Sfide</a:t>
            </a:r>
            <a:endParaRPr lang="en-US" sz="3700" dirty="0"/>
          </a:p>
        </p:txBody>
      </p:sp>
      <p:sp>
        <p:nvSpPr>
          <p:cNvPr id="3" name="Shape 1"/>
          <p:cNvSpPr/>
          <p:nvPr/>
        </p:nvSpPr>
        <p:spPr>
          <a:xfrm>
            <a:off x="748784" y="1611392"/>
            <a:ext cx="1641515" cy="1195745"/>
          </a:xfrm>
          <a:prstGeom prst="roundRect">
            <a:avLst>
              <a:gd name="adj" fmla="val 7516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19106" y="2021205"/>
            <a:ext cx="300871" cy="37611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604254" y="1825347"/>
            <a:ext cx="3606403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Velocità di Innovazione Ridotta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2604254" y="2250877"/>
            <a:ext cx="6905625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 sistemi decentralizzati richiedono consenso distribuito per ogni cambiamento.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2497217" y="2791897"/>
            <a:ext cx="11277481" cy="15240"/>
          </a:xfrm>
          <a:prstGeom prst="roundRect">
            <a:avLst>
              <a:gd name="adj" fmla="val 589680"/>
            </a:avLst>
          </a:prstGeom>
          <a:solidFill>
            <a:srgbClr val="6D4562"/>
          </a:solidFill>
          <a:ln/>
        </p:spPr>
      </p:sp>
      <p:sp>
        <p:nvSpPr>
          <p:cNvPr id="8" name="Shape 5"/>
          <p:cNvSpPr/>
          <p:nvPr/>
        </p:nvSpPr>
        <p:spPr>
          <a:xfrm>
            <a:off x="748784" y="2914055"/>
            <a:ext cx="3283148" cy="1195745"/>
          </a:xfrm>
          <a:prstGeom prst="roundRect">
            <a:avLst>
              <a:gd name="adj" fmla="val 7516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9923" y="3323868"/>
            <a:ext cx="300871" cy="37611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4245888" y="3128010"/>
            <a:ext cx="2377440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Costi Proibitivi</a:t>
            </a:r>
            <a:endParaRPr lang="en-US" sz="1850" dirty="0"/>
          </a:p>
        </p:txBody>
      </p:sp>
      <p:sp>
        <p:nvSpPr>
          <p:cNvPr id="11" name="Text 7"/>
          <p:cNvSpPr/>
          <p:nvPr/>
        </p:nvSpPr>
        <p:spPr>
          <a:xfrm>
            <a:off x="4245888" y="3553539"/>
            <a:ext cx="5734526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Gas fee elevati rendono impraticabili molte operazioni quotidiane.</a:t>
            </a:r>
            <a:endParaRPr lang="en-US" sz="1650" dirty="0"/>
          </a:p>
        </p:txBody>
      </p:sp>
      <p:sp>
        <p:nvSpPr>
          <p:cNvPr id="12" name="Shape 8"/>
          <p:cNvSpPr/>
          <p:nvPr/>
        </p:nvSpPr>
        <p:spPr>
          <a:xfrm>
            <a:off x="4138851" y="4094559"/>
            <a:ext cx="9635847" cy="15240"/>
          </a:xfrm>
          <a:prstGeom prst="roundRect">
            <a:avLst>
              <a:gd name="adj" fmla="val 589680"/>
            </a:avLst>
          </a:prstGeom>
          <a:solidFill>
            <a:srgbClr val="6D4562"/>
          </a:solidFill>
          <a:ln/>
        </p:spPr>
      </p:sp>
      <p:sp>
        <p:nvSpPr>
          <p:cNvPr id="13" name="Shape 9"/>
          <p:cNvSpPr/>
          <p:nvPr/>
        </p:nvSpPr>
        <p:spPr>
          <a:xfrm>
            <a:off x="748784" y="4216718"/>
            <a:ext cx="4924782" cy="1195745"/>
          </a:xfrm>
          <a:prstGeom prst="roundRect">
            <a:avLst>
              <a:gd name="adj" fmla="val 7516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0740" y="4626531"/>
            <a:ext cx="300871" cy="376118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5887522" y="4430673"/>
            <a:ext cx="2377440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Complessità Tecnica</a:t>
            </a:r>
            <a:endParaRPr lang="en-US" sz="1850" dirty="0"/>
          </a:p>
        </p:txBody>
      </p:sp>
      <p:sp>
        <p:nvSpPr>
          <p:cNvPr id="16" name="Text 11"/>
          <p:cNvSpPr/>
          <p:nvPr/>
        </p:nvSpPr>
        <p:spPr>
          <a:xfrm>
            <a:off x="5887522" y="4856202"/>
            <a:ext cx="7105293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Wallet, chiavi private e interazioni con blockchain sono ostacoli per utenti comuni.</a:t>
            </a:r>
            <a:endParaRPr lang="en-US" sz="1650" dirty="0"/>
          </a:p>
        </p:txBody>
      </p:sp>
      <p:sp>
        <p:nvSpPr>
          <p:cNvPr id="17" name="Shape 12"/>
          <p:cNvSpPr/>
          <p:nvPr/>
        </p:nvSpPr>
        <p:spPr>
          <a:xfrm>
            <a:off x="5780484" y="5397222"/>
            <a:ext cx="7994213" cy="15240"/>
          </a:xfrm>
          <a:prstGeom prst="roundRect">
            <a:avLst>
              <a:gd name="adj" fmla="val 589680"/>
            </a:avLst>
          </a:prstGeom>
          <a:solidFill>
            <a:srgbClr val="6D4562"/>
          </a:solidFill>
          <a:ln/>
        </p:spPr>
      </p:sp>
      <p:sp>
        <p:nvSpPr>
          <p:cNvPr id="18" name="Shape 13"/>
          <p:cNvSpPr/>
          <p:nvPr/>
        </p:nvSpPr>
        <p:spPr>
          <a:xfrm>
            <a:off x="748784" y="5519380"/>
            <a:ext cx="6566416" cy="1195745"/>
          </a:xfrm>
          <a:prstGeom prst="roundRect">
            <a:avLst>
              <a:gd name="adj" fmla="val 7516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pic>
        <p:nvPicPr>
          <p:cNvPr id="1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1557" y="5929193"/>
            <a:ext cx="300871" cy="376118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7529155" y="5733336"/>
            <a:ext cx="3719512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Frammentazione dell'Ecosistema</a:t>
            </a:r>
            <a:endParaRPr lang="en-US" sz="1850" dirty="0"/>
          </a:p>
        </p:txBody>
      </p:sp>
      <p:sp>
        <p:nvSpPr>
          <p:cNvPr id="21" name="Text 15"/>
          <p:cNvSpPr/>
          <p:nvPr/>
        </p:nvSpPr>
        <p:spPr>
          <a:xfrm>
            <a:off x="7529155" y="6158865"/>
            <a:ext cx="5908477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Molteplici blockchain non interoperabili creano silos isolati di utenti.</a:t>
            </a:r>
            <a:endParaRPr lang="en-US" sz="1650" dirty="0"/>
          </a:p>
        </p:txBody>
      </p:sp>
      <p:sp>
        <p:nvSpPr>
          <p:cNvPr id="22" name="Text 16"/>
          <p:cNvSpPr/>
          <p:nvPr/>
        </p:nvSpPr>
        <p:spPr>
          <a:xfrm>
            <a:off x="748784" y="6955750"/>
            <a:ext cx="13132832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Questi ostacoli rallentano significativamente l'adozione di massa delle tecnologie blockchain. Senza soluzioni ibride, rischiamo di limitare l'innovazione a nicchie tecniche.</a:t>
            </a:r>
            <a:endParaRPr lang="en-US" sz="16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5086" y="539710"/>
            <a:ext cx="6999446" cy="543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Il Futuro della Decentralizzazione</a:t>
            </a:r>
            <a:endParaRPr lang="en-US" sz="3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79564" y="1474946"/>
            <a:ext cx="1640919" cy="1093827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2268" y="1984415"/>
            <a:ext cx="275273" cy="3440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016222" y="1670685"/>
            <a:ext cx="2175153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Visione Ideale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5016222" y="2059900"/>
            <a:ext cx="3371612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Trasparenza e democrazia digitale globale.</a:t>
            </a:r>
            <a:endParaRPr lang="en-US" sz="1500" dirty="0"/>
          </a:p>
        </p:txBody>
      </p:sp>
      <p:sp>
        <p:nvSpPr>
          <p:cNvPr id="7" name="Shape 3"/>
          <p:cNvSpPr/>
          <p:nvPr/>
        </p:nvSpPr>
        <p:spPr>
          <a:xfrm>
            <a:off x="4869418" y="2583656"/>
            <a:ext cx="9026962" cy="11430"/>
          </a:xfrm>
          <a:prstGeom prst="roundRect">
            <a:avLst>
              <a:gd name="adj" fmla="val 719366"/>
            </a:avLst>
          </a:prstGeom>
          <a:solidFill>
            <a:srgbClr val="6D4562"/>
          </a:solidFill>
          <a:ln/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9104" y="2617708"/>
            <a:ext cx="3281839" cy="1093827"/>
          </a:xfrm>
          <a:prstGeom prst="rect">
            <a:avLst/>
          </a:prstGeom>
        </p:spPr>
      </p:pic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2387" y="2992517"/>
            <a:ext cx="275273" cy="34409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836682" y="2813447"/>
            <a:ext cx="2175153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Stato Attuale</a:t>
            </a:r>
            <a:endParaRPr lang="en-US" sz="1700" dirty="0"/>
          </a:p>
        </p:txBody>
      </p:sp>
      <p:sp>
        <p:nvSpPr>
          <p:cNvPr id="11" name="Text 5"/>
          <p:cNvSpPr/>
          <p:nvPr/>
        </p:nvSpPr>
        <p:spPr>
          <a:xfrm>
            <a:off x="5836682" y="3202662"/>
            <a:ext cx="3972401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Soluzioni ibride sono più praticabili e performanti.</a:t>
            </a:r>
            <a:endParaRPr lang="en-US" sz="1500" dirty="0"/>
          </a:p>
        </p:txBody>
      </p:sp>
      <p:sp>
        <p:nvSpPr>
          <p:cNvPr id="12" name="Shape 6"/>
          <p:cNvSpPr/>
          <p:nvPr/>
        </p:nvSpPr>
        <p:spPr>
          <a:xfrm>
            <a:off x="5689878" y="3726418"/>
            <a:ext cx="8206502" cy="11430"/>
          </a:xfrm>
          <a:prstGeom prst="roundRect">
            <a:avLst>
              <a:gd name="adj" fmla="val 719366"/>
            </a:avLst>
          </a:prstGeom>
          <a:solidFill>
            <a:srgbClr val="6D4562"/>
          </a:solidFill>
          <a:ln/>
        </p:spPr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8645" y="3760470"/>
            <a:ext cx="4922758" cy="1093827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62387" y="4135279"/>
            <a:ext cx="275273" cy="344091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6657142" y="3956209"/>
            <a:ext cx="2175153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Sfide Pratiche</a:t>
            </a:r>
            <a:endParaRPr lang="en-US" sz="1700" dirty="0"/>
          </a:p>
        </p:txBody>
      </p:sp>
      <p:sp>
        <p:nvSpPr>
          <p:cNvPr id="16" name="Text 8"/>
          <p:cNvSpPr/>
          <p:nvPr/>
        </p:nvSpPr>
        <p:spPr>
          <a:xfrm>
            <a:off x="6657142" y="4345424"/>
            <a:ext cx="4008001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Velocità limitata, costi elevati, complessità tecnica.</a:t>
            </a:r>
            <a:endParaRPr lang="en-US" sz="1500" dirty="0"/>
          </a:p>
        </p:txBody>
      </p:sp>
      <p:sp>
        <p:nvSpPr>
          <p:cNvPr id="17" name="Shape 9"/>
          <p:cNvSpPr/>
          <p:nvPr/>
        </p:nvSpPr>
        <p:spPr>
          <a:xfrm>
            <a:off x="6510337" y="4869180"/>
            <a:ext cx="7386042" cy="11430"/>
          </a:xfrm>
          <a:prstGeom prst="roundRect">
            <a:avLst>
              <a:gd name="adj" fmla="val 719366"/>
            </a:avLst>
          </a:prstGeom>
          <a:solidFill>
            <a:srgbClr val="6D4562"/>
          </a:solidFill>
          <a:ln/>
        </p:spPr>
      </p:sp>
      <p:pic>
        <p:nvPicPr>
          <p:cNvPr id="18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8185" y="4903232"/>
            <a:ext cx="6563797" cy="1093827"/>
          </a:xfrm>
          <a:prstGeom prst="rect">
            <a:avLst/>
          </a:prstGeom>
        </p:spPr>
      </p:pic>
      <p:pic>
        <p:nvPicPr>
          <p:cNvPr id="19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62387" y="5278041"/>
            <a:ext cx="275273" cy="344091"/>
          </a:xfrm>
          <a:prstGeom prst="rect">
            <a:avLst/>
          </a:prstGeom>
        </p:spPr>
      </p:pic>
      <p:sp>
        <p:nvSpPr>
          <p:cNvPr id="20" name="Text 10"/>
          <p:cNvSpPr/>
          <p:nvPr/>
        </p:nvSpPr>
        <p:spPr>
          <a:xfrm>
            <a:off x="7477720" y="5098971"/>
            <a:ext cx="2175153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Equilibrio Futuro</a:t>
            </a:r>
            <a:endParaRPr lang="en-US" sz="1700" dirty="0"/>
          </a:p>
        </p:txBody>
      </p:sp>
      <p:sp>
        <p:nvSpPr>
          <p:cNvPr id="21" name="Text 11"/>
          <p:cNvSpPr/>
          <p:nvPr/>
        </p:nvSpPr>
        <p:spPr>
          <a:xfrm>
            <a:off x="7477720" y="5488186"/>
            <a:ext cx="3507700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Decentralizzazione selettiva per asset critici.</a:t>
            </a:r>
            <a:endParaRPr lang="en-US" sz="1500" dirty="0"/>
          </a:p>
        </p:txBody>
      </p:sp>
      <p:sp>
        <p:nvSpPr>
          <p:cNvPr id="22" name="Text 12"/>
          <p:cNvSpPr/>
          <p:nvPr/>
        </p:nvSpPr>
        <p:spPr>
          <a:xfrm>
            <a:off x="685086" y="6217206"/>
            <a:ext cx="13260229" cy="626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Un mondo completamente decentralizzato rimane un obiettivo ambizioso ma irto di sfide. L'architettura che abbiamo adottato rappresenta un compromesso necessario tra ideali e praticità.</a:t>
            </a:r>
            <a:endParaRPr lang="en-US" sz="1500" dirty="0"/>
          </a:p>
        </p:txBody>
      </p:sp>
      <p:sp>
        <p:nvSpPr>
          <p:cNvPr id="23" name="Text 13"/>
          <p:cNvSpPr/>
          <p:nvPr/>
        </p:nvSpPr>
        <p:spPr>
          <a:xfrm>
            <a:off x="685086" y="7063621"/>
            <a:ext cx="13260229" cy="626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La decentralizzazione totale comporterebbe rischi significativi: governance frammentata, velocità di innovazione ridotta e barriere all'adozione di massa. Probabilmente vedremo una decentralizzazione progressiva e mirata, non universale.</a:t>
            </a:r>
            <a:endParaRPr lang="en-US" sz="15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1870" y="528995"/>
            <a:ext cx="4265771" cy="533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Sviluppi Futuri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671870" y="1446014"/>
            <a:ext cx="13286661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La nostra roadmap di sviluppo prevede tre principali evoluzioni del marketplace.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7303770" y="1968937"/>
            <a:ext cx="22860" cy="5731550"/>
          </a:xfrm>
          <a:prstGeom prst="roundRect">
            <a:avLst>
              <a:gd name="adj" fmla="val 352691"/>
            </a:avLst>
          </a:prstGeom>
          <a:solidFill>
            <a:srgbClr val="6D4562"/>
          </a:solidFill>
          <a:ln/>
        </p:spPr>
      </p:sp>
      <p:sp>
        <p:nvSpPr>
          <p:cNvPr id="5" name="Shape 3"/>
          <p:cNvSpPr/>
          <p:nvPr/>
        </p:nvSpPr>
        <p:spPr>
          <a:xfrm>
            <a:off x="6546354" y="2173367"/>
            <a:ext cx="575786" cy="22860"/>
          </a:xfrm>
          <a:prstGeom prst="roundRect">
            <a:avLst>
              <a:gd name="adj" fmla="val 352691"/>
            </a:avLst>
          </a:prstGeom>
          <a:solidFill>
            <a:srgbClr val="6D4562"/>
          </a:solidFill>
          <a:ln/>
        </p:spPr>
      </p:sp>
      <p:sp>
        <p:nvSpPr>
          <p:cNvPr id="6" name="Shape 4"/>
          <p:cNvSpPr/>
          <p:nvPr/>
        </p:nvSpPr>
        <p:spPr>
          <a:xfrm>
            <a:off x="7099280" y="1968937"/>
            <a:ext cx="431840" cy="431840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87208" y="2024836"/>
            <a:ext cx="255865" cy="319921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4222552" y="2034897"/>
            <a:ext cx="2132886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Sistema di Aste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671870" y="2416493"/>
            <a:ext cx="5683568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Implementazione di smart contract dedicati per meccanismi d'asta trasparenti e automatizzati.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7508260" y="3325058"/>
            <a:ext cx="575786" cy="22860"/>
          </a:xfrm>
          <a:prstGeom prst="roundRect">
            <a:avLst>
              <a:gd name="adj" fmla="val 352691"/>
            </a:avLst>
          </a:prstGeom>
          <a:solidFill>
            <a:srgbClr val="6D4562"/>
          </a:solidFill>
          <a:ln/>
        </p:spPr>
      </p:sp>
      <p:sp>
        <p:nvSpPr>
          <p:cNvPr id="11" name="Shape 8"/>
          <p:cNvSpPr/>
          <p:nvPr/>
        </p:nvSpPr>
        <p:spPr>
          <a:xfrm>
            <a:off x="7099280" y="3120628"/>
            <a:ext cx="431840" cy="431840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7208" y="3176528"/>
            <a:ext cx="255865" cy="319921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8274963" y="3186589"/>
            <a:ext cx="2218849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Supporto Multi-Chain</a:t>
            </a:r>
            <a:endParaRPr lang="en-US" sz="1650" dirty="0"/>
          </a:p>
        </p:txBody>
      </p:sp>
      <p:sp>
        <p:nvSpPr>
          <p:cNvPr id="14" name="Text 10"/>
          <p:cNvSpPr/>
          <p:nvPr/>
        </p:nvSpPr>
        <p:spPr>
          <a:xfrm>
            <a:off x="8274963" y="3568184"/>
            <a:ext cx="5683568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Espansione su blockchain alternative per abbattere barriere di ecosistema e raggiungere più utenti.</a:t>
            </a:r>
            <a:endParaRPr lang="en-US" sz="1500" dirty="0"/>
          </a:p>
        </p:txBody>
      </p:sp>
      <p:sp>
        <p:nvSpPr>
          <p:cNvPr id="15" name="Shape 11"/>
          <p:cNvSpPr/>
          <p:nvPr/>
        </p:nvSpPr>
        <p:spPr>
          <a:xfrm>
            <a:off x="6546354" y="4317802"/>
            <a:ext cx="575786" cy="22860"/>
          </a:xfrm>
          <a:prstGeom prst="roundRect">
            <a:avLst>
              <a:gd name="adj" fmla="val 352691"/>
            </a:avLst>
          </a:prstGeom>
          <a:solidFill>
            <a:srgbClr val="6D4562"/>
          </a:solidFill>
          <a:ln/>
        </p:spPr>
      </p:sp>
      <p:sp>
        <p:nvSpPr>
          <p:cNvPr id="16" name="Shape 12"/>
          <p:cNvSpPr/>
          <p:nvPr/>
        </p:nvSpPr>
        <p:spPr>
          <a:xfrm>
            <a:off x="7099280" y="4113371"/>
            <a:ext cx="431840" cy="431840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pic>
        <p:nvPicPr>
          <p:cNvPr id="1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7208" y="4169271"/>
            <a:ext cx="255865" cy="319921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4204216" y="4179332"/>
            <a:ext cx="2151221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Analytics di Mercato</a:t>
            </a:r>
            <a:endParaRPr lang="en-US" sz="1650" dirty="0"/>
          </a:p>
        </p:txBody>
      </p:sp>
      <p:sp>
        <p:nvSpPr>
          <p:cNvPr id="19" name="Text 14"/>
          <p:cNvSpPr/>
          <p:nvPr/>
        </p:nvSpPr>
        <p:spPr>
          <a:xfrm>
            <a:off x="671870" y="4560927"/>
            <a:ext cx="5683568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Integrazione di strumenti analitici avanzati per monitorare trend, volumi e comportamenti degli utenti.</a:t>
            </a:r>
            <a:endParaRPr lang="en-US" sz="1500" dirty="0"/>
          </a:p>
        </p:txBody>
      </p:sp>
      <p:sp>
        <p:nvSpPr>
          <p:cNvPr id="20" name="Shape 15"/>
          <p:cNvSpPr/>
          <p:nvPr/>
        </p:nvSpPr>
        <p:spPr>
          <a:xfrm>
            <a:off x="7508260" y="5310545"/>
            <a:ext cx="575786" cy="22860"/>
          </a:xfrm>
          <a:prstGeom prst="roundRect">
            <a:avLst>
              <a:gd name="adj" fmla="val 352691"/>
            </a:avLst>
          </a:prstGeom>
          <a:solidFill>
            <a:srgbClr val="6D4562"/>
          </a:solidFill>
          <a:ln/>
        </p:spPr>
      </p:sp>
      <p:sp>
        <p:nvSpPr>
          <p:cNvPr id="21" name="Shape 16"/>
          <p:cNvSpPr/>
          <p:nvPr/>
        </p:nvSpPr>
        <p:spPr>
          <a:xfrm>
            <a:off x="7099280" y="5106114"/>
            <a:ext cx="431840" cy="431840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pic>
        <p:nvPicPr>
          <p:cNvPr id="2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7208" y="5162014"/>
            <a:ext cx="255865" cy="319921"/>
          </a:xfrm>
          <a:prstGeom prst="rect">
            <a:avLst/>
          </a:prstGeom>
        </p:spPr>
      </p:pic>
      <p:sp>
        <p:nvSpPr>
          <p:cNvPr id="23" name="Text 17"/>
          <p:cNvSpPr/>
          <p:nvPr/>
        </p:nvSpPr>
        <p:spPr>
          <a:xfrm>
            <a:off x="8274963" y="5172075"/>
            <a:ext cx="2485430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Community Governance</a:t>
            </a:r>
            <a:endParaRPr lang="en-US" sz="1650" dirty="0"/>
          </a:p>
        </p:txBody>
      </p:sp>
      <p:sp>
        <p:nvSpPr>
          <p:cNvPr id="24" name="Text 18"/>
          <p:cNvSpPr/>
          <p:nvPr/>
        </p:nvSpPr>
        <p:spPr>
          <a:xfrm>
            <a:off x="8274963" y="5553670"/>
            <a:ext cx="5683568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Introduzione di meccanismi decisionali comunitari per evoluzioni future del marketplace.</a:t>
            </a:r>
            <a:endParaRPr lang="en-US" sz="1500" dirty="0"/>
          </a:p>
        </p:txBody>
      </p:sp>
      <p:sp>
        <p:nvSpPr>
          <p:cNvPr id="25" name="Shape 19"/>
          <p:cNvSpPr/>
          <p:nvPr/>
        </p:nvSpPr>
        <p:spPr>
          <a:xfrm>
            <a:off x="6546354" y="6303288"/>
            <a:ext cx="575786" cy="22860"/>
          </a:xfrm>
          <a:prstGeom prst="roundRect">
            <a:avLst>
              <a:gd name="adj" fmla="val 352691"/>
            </a:avLst>
          </a:prstGeom>
          <a:solidFill>
            <a:srgbClr val="6D4562"/>
          </a:solidFill>
          <a:ln/>
        </p:spPr>
      </p:sp>
      <p:sp>
        <p:nvSpPr>
          <p:cNvPr id="26" name="Shape 20"/>
          <p:cNvSpPr/>
          <p:nvPr/>
        </p:nvSpPr>
        <p:spPr>
          <a:xfrm>
            <a:off x="7099280" y="6098857"/>
            <a:ext cx="431840" cy="431840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pic>
        <p:nvPicPr>
          <p:cNvPr id="2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7208" y="6154757"/>
            <a:ext cx="255865" cy="319921"/>
          </a:xfrm>
          <a:prstGeom prst="rect">
            <a:avLst/>
          </a:prstGeom>
        </p:spPr>
      </p:pic>
      <p:sp>
        <p:nvSpPr>
          <p:cNvPr id="28" name="Text 21"/>
          <p:cNvSpPr/>
          <p:nvPr/>
        </p:nvSpPr>
        <p:spPr>
          <a:xfrm>
            <a:off x="4222552" y="6164818"/>
            <a:ext cx="2132886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Gestione fondi</a:t>
            </a:r>
            <a:endParaRPr lang="en-US" sz="1650" dirty="0"/>
          </a:p>
        </p:txBody>
      </p:sp>
      <p:sp>
        <p:nvSpPr>
          <p:cNvPr id="29" name="Text 22"/>
          <p:cNvSpPr/>
          <p:nvPr/>
        </p:nvSpPr>
        <p:spPr>
          <a:xfrm>
            <a:off x="671870" y="6546413"/>
            <a:ext cx="5683568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Dare la possibilità agli utenti di aggiungere i propri fondi </a:t>
            </a:r>
            <a:endParaRPr lang="en-US" sz="15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015960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Demo </a:t>
            </a:r>
            <a:endParaRPr lang="en-US" sz="4300" dirty="0"/>
          </a:p>
        </p:txBody>
      </p:sp>
      <p:pic>
        <p:nvPicPr>
          <p:cNvPr id="3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4037" y="2072045"/>
            <a:ext cx="12902327" cy="514147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2489" y="679728"/>
            <a:ext cx="7329845" cy="684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Problemi Iniziali: Blockchain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90292" y="1856899"/>
            <a:ext cx="1596985" cy="1377077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5489" y="2498408"/>
            <a:ext cx="346472" cy="43314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133618" y="2103239"/>
            <a:ext cx="2738080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Inesperienza Team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5133618" y="2593300"/>
            <a:ext cx="4777145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Conoscenze limitate sulle tecnologie blockchain</a:t>
            </a:r>
            <a:endParaRPr lang="en-US" sz="1900" dirty="0"/>
          </a:p>
        </p:txBody>
      </p:sp>
      <p:sp>
        <p:nvSpPr>
          <p:cNvPr id="7" name="Shape 3"/>
          <p:cNvSpPr/>
          <p:nvPr/>
        </p:nvSpPr>
        <p:spPr>
          <a:xfrm>
            <a:off x="4948833" y="3249454"/>
            <a:ext cx="8757523" cy="15240"/>
          </a:xfrm>
          <a:prstGeom prst="roundRect">
            <a:avLst>
              <a:gd name="adj" fmla="val 679140"/>
            </a:avLst>
          </a:prstGeom>
          <a:solidFill>
            <a:srgbClr val="6D4562"/>
          </a:solidFill>
          <a:ln/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1740" y="3295531"/>
            <a:ext cx="3194090" cy="1377077"/>
          </a:xfrm>
          <a:prstGeom prst="rect">
            <a:avLst/>
          </a:prstGeom>
        </p:spPr>
      </p:pic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5489" y="3767495"/>
            <a:ext cx="346472" cy="433149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932170" y="3541871"/>
            <a:ext cx="2738080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Contratti Intelligenti</a:t>
            </a:r>
            <a:endParaRPr lang="en-US" sz="2150" dirty="0"/>
          </a:p>
        </p:txBody>
      </p:sp>
      <p:sp>
        <p:nvSpPr>
          <p:cNvPr id="11" name="Text 5"/>
          <p:cNvSpPr/>
          <p:nvPr/>
        </p:nvSpPr>
        <p:spPr>
          <a:xfrm>
            <a:off x="5932170" y="4031933"/>
            <a:ext cx="3780592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Gestione complessa di smart contract</a:t>
            </a:r>
            <a:endParaRPr lang="en-US" sz="1900" dirty="0"/>
          </a:p>
        </p:txBody>
      </p:sp>
      <p:sp>
        <p:nvSpPr>
          <p:cNvPr id="12" name="Shape 6"/>
          <p:cNvSpPr/>
          <p:nvPr/>
        </p:nvSpPr>
        <p:spPr>
          <a:xfrm>
            <a:off x="5747385" y="4688086"/>
            <a:ext cx="7958971" cy="15240"/>
          </a:xfrm>
          <a:prstGeom prst="roundRect">
            <a:avLst>
              <a:gd name="adj" fmla="val 679140"/>
            </a:avLst>
          </a:prstGeom>
          <a:solidFill>
            <a:srgbClr val="6D4562"/>
          </a:solidFill>
          <a:ln/>
        </p:spPr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3188" y="4734163"/>
            <a:ext cx="4791075" cy="1377077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15489" y="5206127"/>
            <a:ext cx="346472" cy="433149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6730603" y="4980503"/>
            <a:ext cx="2738080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Solidity</a:t>
            </a:r>
            <a:endParaRPr lang="en-US" sz="2150" dirty="0"/>
          </a:p>
        </p:txBody>
      </p:sp>
      <p:sp>
        <p:nvSpPr>
          <p:cNvPr id="16" name="Text 8"/>
          <p:cNvSpPr/>
          <p:nvPr/>
        </p:nvSpPr>
        <p:spPr>
          <a:xfrm>
            <a:off x="6730603" y="5470565"/>
            <a:ext cx="3062764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Curva di apprendimento ripida</a:t>
            </a:r>
            <a:endParaRPr lang="en-US" sz="1900" dirty="0"/>
          </a:p>
        </p:txBody>
      </p:sp>
      <p:sp>
        <p:nvSpPr>
          <p:cNvPr id="17" name="Shape 9"/>
          <p:cNvSpPr/>
          <p:nvPr/>
        </p:nvSpPr>
        <p:spPr>
          <a:xfrm>
            <a:off x="6545818" y="6126718"/>
            <a:ext cx="7160538" cy="15240"/>
          </a:xfrm>
          <a:prstGeom prst="roundRect">
            <a:avLst>
              <a:gd name="adj" fmla="val 679140"/>
            </a:avLst>
          </a:prstGeom>
          <a:solidFill>
            <a:srgbClr val="6D4562"/>
          </a:solidFill>
          <a:ln/>
        </p:spPr>
      </p:sp>
      <p:pic>
        <p:nvPicPr>
          <p:cNvPr id="18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4636" y="6172795"/>
            <a:ext cx="6388179" cy="1377077"/>
          </a:xfrm>
          <a:prstGeom prst="rect">
            <a:avLst/>
          </a:prstGeom>
        </p:spPr>
      </p:pic>
      <p:pic>
        <p:nvPicPr>
          <p:cNvPr id="19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15489" y="6644759"/>
            <a:ext cx="346472" cy="433149"/>
          </a:xfrm>
          <a:prstGeom prst="rect">
            <a:avLst/>
          </a:prstGeom>
        </p:spPr>
      </p:pic>
      <p:sp>
        <p:nvSpPr>
          <p:cNvPr id="20" name="Text 10"/>
          <p:cNvSpPr/>
          <p:nvPr/>
        </p:nvSpPr>
        <p:spPr>
          <a:xfrm>
            <a:off x="7529155" y="6419136"/>
            <a:ext cx="2738080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Sicurezza</a:t>
            </a:r>
            <a:endParaRPr lang="en-US" sz="2150" dirty="0"/>
          </a:p>
        </p:txBody>
      </p:sp>
      <p:sp>
        <p:nvSpPr>
          <p:cNvPr id="21" name="Text 11"/>
          <p:cNvSpPr/>
          <p:nvPr/>
        </p:nvSpPr>
        <p:spPr>
          <a:xfrm>
            <a:off x="7529155" y="6909197"/>
            <a:ext cx="4729758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Implementazione sicura di transazioni on-chain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67063"/>
            <a:ext cx="926877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Problemi Iniziali: Interfaccia Utente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943814" y="284237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Gestione Stato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3333393"/>
            <a:ext cx="382297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Difficoltà nel tracciare lo stato degli NFT</a:t>
            </a:r>
            <a:endParaRPr lang="en-US" sz="19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57299" y="2446615"/>
            <a:ext cx="4515803" cy="4515803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1611" y="3180517"/>
            <a:ext cx="369332" cy="46172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43386" y="284237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Metadati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9943386" y="3333393"/>
            <a:ext cx="382297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Visualizzazione e caricamento dei contenuti NFT</a:t>
            </a:r>
            <a:endParaRPr lang="en-US" sz="19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7299" y="2446615"/>
            <a:ext cx="4515803" cy="4515803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3553" y="3564731"/>
            <a:ext cx="369332" cy="46172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43386" y="528542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Integrazione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9943386" y="5776436"/>
            <a:ext cx="382297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Connessione tra frontend e smart contract</a:t>
            </a:r>
            <a:endParaRPr lang="en-US" sz="19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7299" y="2446615"/>
            <a:ext cx="4515803" cy="4515803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39338" y="5766673"/>
            <a:ext cx="369332" cy="461724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943814" y="528542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UX</a:t>
            </a:r>
            <a:endParaRPr lang="en-US" sz="2150" dirty="0"/>
          </a:p>
        </p:txBody>
      </p:sp>
      <p:sp>
        <p:nvSpPr>
          <p:cNvPr id="16" name="Text 8"/>
          <p:cNvSpPr/>
          <p:nvPr/>
        </p:nvSpPr>
        <p:spPr>
          <a:xfrm>
            <a:off x="864037" y="5776436"/>
            <a:ext cx="382297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Esperienza fluida per utenti non tecnici</a:t>
            </a:r>
            <a:endParaRPr lang="en-US" sz="1900" dirty="0"/>
          </a:p>
        </p:txBody>
      </p:sp>
      <p:pic>
        <p:nvPicPr>
          <p:cNvPr id="17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57299" y="2446615"/>
            <a:ext cx="4515803" cy="4515803"/>
          </a:xfrm>
          <a:prstGeom prst="rect">
            <a:avLst/>
          </a:prstGeom>
        </p:spPr>
      </p:pic>
      <p:pic>
        <p:nvPicPr>
          <p:cNvPr id="18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37396" y="5382458"/>
            <a:ext cx="369332" cy="46172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6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8194" y="619244"/>
            <a:ext cx="7567612" cy="12508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Problemi Iniziali: Autenticazione</a:t>
            </a:r>
            <a:endParaRPr lang="en-US" sz="3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194" y="2207895"/>
            <a:ext cx="1125974" cy="135112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51948" y="2433042"/>
            <a:ext cx="2502218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Barriere all'Ingresso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2251948" y="2880836"/>
            <a:ext cx="6103858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Utenti senza wallet crypto esclusi dal mercato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194" y="3559016"/>
            <a:ext cx="1125974" cy="135112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51948" y="3784163"/>
            <a:ext cx="2502218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Gestione Chiavi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2251948" y="4231958"/>
            <a:ext cx="6103858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Complessità nella gestione delle chiavi private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194" y="4910138"/>
            <a:ext cx="1125974" cy="135112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51948" y="5135285"/>
            <a:ext cx="2502218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Rischio Accesso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2251948" y="5583079"/>
            <a:ext cx="6103858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Possibile perdita di accesso agli asset digitali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194" y="6261259"/>
            <a:ext cx="1125974" cy="135112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251948" y="6486406"/>
            <a:ext cx="2502218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Soluzioni Ibride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2251948" y="6934200"/>
            <a:ext cx="6103858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Necessità di ponte tra web2 e web3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636752"/>
            <a:ext cx="690026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Soluzione: Smart Contract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269283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146" y="2764750"/>
            <a:ext cx="329089" cy="41148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66280" y="277760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Solidity Testato</a:t>
            </a:r>
            <a:endParaRPr lang="en-US" sz="2150" dirty="0"/>
          </a:p>
        </p:txBody>
      </p:sp>
      <p:sp>
        <p:nvSpPr>
          <p:cNvPr id="7" name="Text 3"/>
          <p:cNvSpPr/>
          <p:nvPr/>
        </p:nvSpPr>
        <p:spPr>
          <a:xfrm>
            <a:off x="1666280" y="3268623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Sviluppo rigoroso di contratti intelligenti verificati</a:t>
            </a:r>
            <a:endParaRPr lang="en-US" sz="1900" dirty="0"/>
          </a:p>
        </p:txBody>
      </p:sp>
      <p:sp>
        <p:nvSpPr>
          <p:cNvPr id="8" name="Shape 4"/>
          <p:cNvSpPr/>
          <p:nvPr/>
        </p:nvSpPr>
        <p:spPr>
          <a:xfrm>
            <a:off x="864037" y="415742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146" y="4229338"/>
            <a:ext cx="329089" cy="41148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66280" y="424219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Ethers.js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1666280" y="4733211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Interazione fluida tra frontend e blockchain</a:t>
            </a:r>
            <a:endParaRPr lang="en-US" sz="1900" dirty="0"/>
          </a:p>
        </p:txBody>
      </p:sp>
      <p:sp>
        <p:nvSpPr>
          <p:cNvPr id="12" name="Shape 7"/>
          <p:cNvSpPr/>
          <p:nvPr/>
        </p:nvSpPr>
        <p:spPr>
          <a:xfrm>
            <a:off x="864037" y="5622012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146" y="5693926"/>
            <a:ext cx="329089" cy="41148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666280" y="570678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Standard ERC</a:t>
            </a:r>
            <a:endParaRPr lang="en-US" sz="2150" dirty="0"/>
          </a:p>
        </p:txBody>
      </p:sp>
      <p:sp>
        <p:nvSpPr>
          <p:cNvPr id="15" name="Text 9"/>
          <p:cNvSpPr/>
          <p:nvPr/>
        </p:nvSpPr>
        <p:spPr>
          <a:xfrm>
            <a:off x="1666280" y="6197798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Implementazione di ERC-721.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25940" y="1978581"/>
            <a:ext cx="4922401" cy="427243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9503" y="638532"/>
            <a:ext cx="7564993" cy="1253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Soluzione: Web3Auth Integration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89503" y="2229803"/>
            <a:ext cx="7564993" cy="1636752"/>
          </a:xfrm>
          <a:prstGeom prst="roundRect">
            <a:avLst>
              <a:gd name="adj" fmla="val 578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2628" y="2462927"/>
            <a:ext cx="3655457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Autenticazione Non-Custodial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022628" y="2911435"/>
            <a:ext cx="7098744" cy="721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Accesso tramite social login senza intermediari. L'utente mantiene sempre il controllo dei propri asset.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89503" y="4092059"/>
            <a:ext cx="7564993" cy="1636752"/>
          </a:xfrm>
          <a:prstGeom prst="roundRect">
            <a:avLst>
              <a:gd name="adj" fmla="val 578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22628" y="4325183"/>
            <a:ext cx="2506385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Sicurezza MPC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22628" y="4773692"/>
            <a:ext cx="7098744" cy="721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Multi-Party Computation per proteggere le chiavi private. Tecnologia avanzata per la sicurezza cripto.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89503" y="5954316"/>
            <a:ext cx="7564993" cy="1636752"/>
          </a:xfrm>
          <a:prstGeom prst="roundRect">
            <a:avLst>
              <a:gd name="adj" fmla="val 578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2628" y="6187440"/>
            <a:ext cx="2506385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Multi-Chain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1022628" y="6635948"/>
            <a:ext cx="7098744" cy="721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Supporto per diverse blockchain. Flessibilità e adattabilità alle esigenze dell'utente.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876419"/>
            <a:ext cx="552866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Tecnologie Frontend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437" y="1932503"/>
            <a:ext cx="566499" cy="56649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2745819"/>
            <a:ext cx="226623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Next.js &amp; React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6350437" y="3236833"/>
            <a:ext cx="2266236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UI reattiva e ottimizzata per SEO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5282" y="1932503"/>
            <a:ext cx="566499" cy="56649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25282" y="2745819"/>
            <a:ext cx="2266236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React Hook Form &amp; Zod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8925282" y="3579733"/>
            <a:ext cx="2266236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Validazione dati robusta</a:t>
            </a:r>
            <a:endParaRPr lang="en-US" sz="19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00128" y="1932503"/>
            <a:ext cx="566499" cy="56649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00128" y="2745819"/>
            <a:ext cx="226623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Hero UI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11500128" y="3236833"/>
            <a:ext cx="2266236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Componenti visuali coerenti</a:t>
            </a:r>
            <a:endParaRPr lang="en-US" sz="19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0437" y="4863584"/>
            <a:ext cx="566499" cy="56649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350437" y="5676900"/>
            <a:ext cx="226623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Pinata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6350437" y="6167914"/>
            <a:ext cx="2266236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Storage decentralizzato dei metadati</a:t>
            </a:r>
            <a:endParaRPr lang="en-US" sz="1900" dirty="0"/>
          </a:p>
        </p:txBody>
      </p:sp>
      <p:pic>
        <p:nvPicPr>
          <p:cNvPr id="16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25282" y="4863584"/>
            <a:ext cx="566499" cy="566499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8925282" y="5676900"/>
            <a:ext cx="226623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Jest</a:t>
            </a:r>
            <a:endParaRPr lang="en-US" sz="2150" dirty="0"/>
          </a:p>
        </p:txBody>
      </p:sp>
      <p:sp>
        <p:nvSpPr>
          <p:cNvPr id="18" name="Text 10"/>
          <p:cNvSpPr/>
          <p:nvPr/>
        </p:nvSpPr>
        <p:spPr>
          <a:xfrm>
            <a:off x="8925282" y="6167914"/>
            <a:ext cx="226623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Testing 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531" y="308610"/>
            <a:ext cx="3843338" cy="761238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350437" y="1045012"/>
            <a:ext cx="696944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Features-Based Approach</a:t>
            </a:r>
            <a:endParaRPr lang="en-US" sz="4300" dirty="0"/>
          </a:p>
        </p:txBody>
      </p:sp>
      <p:sp>
        <p:nvSpPr>
          <p:cNvPr id="5" name="Text 1"/>
          <p:cNvSpPr/>
          <p:nvPr/>
        </p:nvSpPr>
        <p:spPr>
          <a:xfrm>
            <a:off x="6350437" y="2101096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Abbiamo adottato un approccio organizzato per funzionalità utente, semplificando lo sviluppo e la manutenzione.</a:t>
            </a:r>
            <a:endParaRPr lang="en-US" sz="1900" dirty="0"/>
          </a:p>
        </p:txBody>
      </p:sp>
      <p:sp>
        <p:nvSpPr>
          <p:cNvPr id="6" name="Shape 2"/>
          <p:cNvSpPr/>
          <p:nvPr/>
        </p:nvSpPr>
        <p:spPr>
          <a:xfrm>
            <a:off x="6350437" y="316884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7152680" y="325362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Separazione Feature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7152680" y="3744635"/>
            <a:ext cx="2751415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Ogni funzionalità è un modulo indipendente con interfaccia e logica dedicata.</a:t>
            </a:r>
            <a:endParaRPr lang="en-US" sz="1900" dirty="0"/>
          </a:p>
        </p:txBody>
      </p:sp>
      <p:sp>
        <p:nvSpPr>
          <p:cNvPr id="9" name="Shape 5"/>
          <p:cNvSpPr/>
          <p:nvPr/>
        </p:nvSpPr>
        <p:spPr>
          <a:xfrm>
            <a:off x="10212705" y="316884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1014948" y="325362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Scalabilità</a:t>
            </a:r>
            <a:endParaRPr lang="en-US" sz="2150" dirty="0"/>
          </a:p>
        </p:txBody>
      </p:sp>
      <p:sp>
        <p:nvSpPr>
          <p:cNvPr id="11" name="Text 7"/>
          <p:cNvSpPr/>
          <p:nvPr/>
        </p:nvSpPr>
        <p:spPr>
          <a:xfrm>
            <a:off x="11014948" y="3744635"/>
            <a:ext cx="2751415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Integrazione facilitata di nuove caratteristiche senza impattare il sistema esistente.</a:t>
            </a:r>
            <a:endParaRPr lang="en-US" sz="1900" dirty="0"/>
          </a:p>
        </p:txBody>
      </p:sp>
      <p:sp>
        <p:nvSpPr>
          <p:cNvPr id="12" name="Shape 8"/>
          <p:cNvSpPr/>
          <p:nvPr/>
        </p:nvSpPr>
        <p:spPr>
          <a:xfrm>
            <a:off x="6350437" y="581858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7152680" y="590335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Manutenibilità</a:t>
            </a:r>
            <a:endParaRPr lang="en-US" sz="2150" dirty="0"/>
          </a:p>
        </p:txBody>
      </p:sp>
      <p:sp>
        <p:nvSpPr>
          <p:cNvPr id="14" name="Text 10"/>
          <p:cNvSpPr/>
          <p:nvPr/>
        </p:nvSpPr>
        <p:spPr>
          <a:xfrm>
            <a:off x="7152680" y="6394371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Isolamento dei problemi e aggiornamenti semplificati per singole funzionalità.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763435"/>
            <a:ext cx="5952292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Tecnologie Blockchain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2819519"/>
            <a:ext cx="7415927" cy="3646646"/>
          </a:xfrm>
          <a:prstGeom prst="roundRect">
            <a:avLst>
              <a:gd name="adj" fmla="val 2844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79277" y="2834759"/>
            <a:ext cx="73854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126093" y="2990493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Solidity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4822627" y="2990493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Smart contract sicuri e ottimizzati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79277" y="3936325"/>
            <a:ext cx="7385447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126093" y="4092059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Ethers.js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4822627" y="4092059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Interazione con la blockchain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879277" y="4642842"/>
            <a:ext cx="73854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126093" y="4798576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Web3Auth SDK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4822627" y="4798576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Autenticazione  web3</a:t>
            </a:r>
            <a:endParaRPr lang="en-US" sz="1900" dirty="0"/>
          </a:p>
        </p:txBody>
      </p:sp>
      <p:sp>
        <p:nvSpPr>
          <p:cNvPr id="14" name="Shape 11"/>
          <p:cNvSpPr/>
          <p:nvPr/>
        </p:nvSpPr>
        <p:spPr>
          <a:xfrm>
            <a:off x="879277" y="5349359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126093" y="5505093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Hardhat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4822627" y="5505093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Ambiente di sviluppo e testing per Ethereum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2025-05-01T18:48:34Z</dcterms:created>
  <dcterms:modified xsi:type="dcterms:W3CDTF">2025-05-01T18:48:34Z</dcterms:modified>
</cp:coreProperties>
</file>